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1"/>
  </p:notesMasterIdLst>
  <p:sldIdLst>
    <p:sldId id="284" r:id="rId2"/>
    <p:sldId id="283" r:id="rId3"/>
    <p:sldId id="310" r:id="rId4"/>
    <p:sldId id="289" r:id="rId5"/>
    <p:sldId id="290" r:id="rId6"/>
    <p:sldId id="291" r:id="rId7"/>
    <p:sldId id="293" r:id="rId8"/>
    <p:sldId id="295" r:id="rId9"/>
    <p:sldId id="298" r:id="rId10"/>
    <p:sldId id="297" r:id="rId11"/>
    <p:sldId id="300" r:id="rId12"/>
    <p:sldId id="301" r:id="rId13"/>
    <p:sldId id="309" r:id="rId14"/>
    <p:sldId id="286" r:id="rId15"/>
    <p:sldId id="278" r:id="rId16"/>
    <p:sldId id="303" r:id="rId17"/>
    <p:sldId id="304" r:id="rId18"/>
    <p:sldId id="305" r:id="rId19"/>
    <p:sldId id="308" r:id="rId20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E8672D0-465E-41BE-B25E-7D7A48AE7CF0}">
          <p14:sldIdLst>
            <p14:sldId id="284"/>
            <p14:sldId id="283"/>
            <p14:sldId id="310"/>
            <p14:sldId id="289"/>
            <p14:sldId id="290"/>
            <p14:sldId id="291"/>
            <p14:sldId id="293"/>
            <p14:sldId id="295"/>
            <p14:sldId id="298"/>
            <p14:sldId id="297"/>
            <p14:sldId id="300"/>
            <p14:sldId id="301"/>
            <p14:sldId id="309"/>
            <p14:sldId id="286"/>
            <p14:sldId id="278"/>
            <p14:sldId id="303"/>
            <p14:sldId id="304"/>
            <p14:sldId id="305"/>
            <p14:sldId id="308"/>
          </p14:sldIdLst>
        </p14:section>
        <p14:section name="Sekcja bez tytułu" id="{A11B1053-06BD-4664-8F5F-8E8BCFE32FD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ta Szczepaniak (arleta)" initials="AS(" lastIdx="3" clrIdx="0">
    <p:extLst>
      <p:ext uri="{19B8F6BF-5375-455C-9EA6-DF929625EA0E}">
        <p15:presenceInfo xmlns:p15="http://schemas.microsoft.com/office/powerpoint/2012/main" userId="S-1-5-21-1516278694-3132969735-1149418776-34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7075" autoAdjust="0"/>
  </p:normalViewPr>
  <p:slideViewPr>
    <p:cSldViewPr snapToGrid="0">
      <p:cViewPr varScale="1">
        <p:scale>
          <a:sx n="105" d="100"/>
          <a:sy n="105" d="100"/>
        </p:scale>
        <p:origin x="126" y="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7122-88B3-48C6-8E03-FB962ED65739}" type="datetimeFigureOut">
              <a:rPr lang="pl-PL" smtClean="0"/>
              <a:t>2025-10-28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5054-C9C8-4B17-99EC-AF7EAA94B5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1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879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08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3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880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13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56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866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84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474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3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95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82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31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17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79768" y="4778722"/>
            <a:ext cx="5438140" cy="46528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66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34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79768" y="4778722"/>
            <a:ext cx="5438140" cy="335121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2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44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79768" y="4778722"/>
            <a:ext cx="5438140" cy="435565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5054-C9C8-4B17-99EC-AF7EAA94B5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0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0184" y="4754446"/>
            <a:ext cx="6341299" cy="11825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053A98"/>
                </a:solidFill>
              </a:defRPr>
            </a:lvl1pPr>
            <a:lvl2pPr>
              <a:defRPr sz="3200">
                <a:solidFill>
                  <a:srgbClr val="053A98"/>
                </a:solidFill>
              </a:defRPr>
            </a:lvl2pPr>
            <a:lvl3pPr>
              <a:defRPr sz="3200">
                <a:solidFill>
                  <a:srgbClr val="053A98"/>
                </a:solidFill>
              </a:defRPr>
            </a:lvl3pPr>
            <a:lvl4pPr>
              <a:defRPr sz="3200">
                <a:solidFill>
                  <a:srgbClr val="053A98"/>
                </a:solidFill>
              </a:defRPr>
            </a:lvl4pPr>
            <a:lvl5pPr>
              <a:defRPr sz="32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77467" y="0"/>
            <a:ext cx="6214533" cy="6011333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0897" y="3293875"/>
            <a:ext cx="6340587" cy="1532448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5333"/>
              </a:lnSpc>
              <a:tabLst/>
              <a:defRPr sz="4267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4267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4267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4267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4267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4267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4267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4267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4267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4267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pic>
        <p:nvPicPr>
          <p:cNvPr id="7" name="Picture 6" descr="logo UMK poziom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8" y="299619"/>
            <a:ext cx="3556000" cy="14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1470470"/>
            <a:ext cx="12192000" cy="1773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211940" y="4300075"/>
            <a:ext cx="5166483" cy="21119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726449" y="4300076"/>
            <a:ext cx="5219129" cy="18075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726449" y="3367758"/>
            <a:ext cx="10651975" cy="7991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4" name="Picture 13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 userDrawn="1"/>
        </p:nvSpPr>
        <p:spPr>
          <a:xfrm>
            <a:off x="2" y="494864"/>
            <a:ext cx="2853876" cy="6363136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5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61" name="TextBox 1"/>
          <p:cNvSpPr txBox="1"/>
          <p:nvPr userDrawn="1"/>
        </p:nvSpPr>
        <p:spPr>
          <a:xfrm>
            <a:off x="734469" y="1636103"/>
            <a:ext cx="1386918" cy="518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2667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6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67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667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532659" y="3450107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532659" y="4024426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532659" y="4595254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32659" y="5174779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532659" y="5748573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532659" y="2876315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3532659" y="2307895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3532659" y="1731421"/>
            <a:ext cx="7880408" cy="562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pic>
        <p:nvPicPr>
          <p:cNvPr id="17" name="Picture 16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3744277"/>
            <a:ext cx="10765365" cy="23728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13835" y="2508144"/>
            <a:ext cx="10232656" cy="1236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613835" y="1153477"/>
            <a:ext cx="1755423" cy="13546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2" name="Picture 11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13835" y="2856078"/>
            <a:ext cx="10765365" cy="3572001"/>
          </a:xfrm>
          <a:prstGeom prst="rect">
            <a:avLst/>
          </a:prstGeom>
        </p:spPr>
        <p:txBody>
          <a:bodyPr vert="horz"/>
          <a:lstStyle>
            <a:lvl1pPr marL="380990" indent="-380990">
              <a:buFont typeface="Wingdings" charset="2"/>
              <a:buChar char=""/>
              <a:defRPr sz="1867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3835" y="1608655"/>
            <a:ext cx="9410699" cy="1236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10" name="Picture 9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13835" y="1789284"/>
            <a:ext cx="10765365" cy="4318344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867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9" name="Picture 8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726448" y="3244083"/>
            <a:ext cx="5429319" cy="2736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3835" y="1470471"/>
            <a:ext cx="10855237" cy="15643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6686536" y="3244083"/>
            <a:ext cx="4707273" cy="2736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4" name="Picture 13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155768" y="1510775"/>
            <a:ext cx="6036233" cy="4917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613836" y="2201335"/>
            <a:ext cx="5131971" cy="38967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0" name="Picture 9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26448" y="1470471"/>
            <a:ext cx="11463616" cy="4948800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613835" y="5717576"/>
            <a:ext cx="5227100" cy="5042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3" name="Picture 12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8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1476439"/>
            <a:ext cx="7239335" cy="2328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4100294"/>
            <a:ext cx="4997276" cy="1773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>
            <a:off x="-7" y="254"/>
            <a:ext cx="9113587" cy="858909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613558" y="150845"/>
            <a:ext cx="7836177" cy="344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613835" y="412539"/>
            <a:ext cx="7835900" cy="3612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26448" y="5980586"/>
            <a:ext cx="687485" cy="4850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fld id="{A7771732-3C82-1545-98DD-8255A4E3438A}" type="slidenum">
              <a:rPr lang="en-US" sz="16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4000"/>
                </a:lnSpc>
                <a:tabLst/>
              </a:pPr>
              <a:t>‹#›</a:t>
            </a:fld>
            <a:endParaRPr lang="en-US" sz="16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47664" y="5980586"/>
            <a:ext cx="3805768" cy="4482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5346262" y="4100293"/>
            <a:ext cx="6847719" cy="2328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7572288" y="1476441"/>
            <a:ext cx="4619713" cy="2328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667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3" name="Picture 12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81" y="43483"/>
            <a:ext cx="2641793" cy="1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5CCF3E-2C6A-4446-A034-86CE6A2BB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55938"/>
              </p:ext>
            </p:extLst>
          </p:nvPr>
        </p:nvGraphicFramePr>
        <p:xfrm>
          <a:off x="3920391" y="3973220"/>
          <a:ext cx="6180020" cy="457200"/>
        </p:xfrm>
        <a:graphic>
          <a:graphicData uri="http://schemas.openxmlformats.org/drawingml/2006/table">
            <a:tbl>
              <a:tblPr/>
              <a:tblGrid>
                <a:gridCol w="3090010">
                  <a:extLst>
                    <a:ext uri="{9D8B030D-6E8A-4147-A177-3AD203B41FA5}">
                      <a16:colId xmlns:a16="http://schemas.microsoft.com/office/drawing/2014/main" val="3642311019"/>
                    </a:ext>
                  </a:extLst>
                </a:gridCol>
                <a:gridCol w="3090010">
                  <a:extLst>
                    <a:ext uri="{9D8B030D-6E8A-4147-A177-3AD203B41FA5}">
                      <a16:colId xmlns:a16="http://schemas.microsoft.com/office/drawing/2014/main" val="2461169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71005"/>
                  </a:ext>
                </a:extLst>
              </a:tr>
            </a:tbl>
          </a:graphicData>
        </a:graphic>
      </p:graphicFrame>
      <p:pic>
        <p:nvPicPr>
          <p:cNvPr id="1026" name="Picture 2" descr="straz.png">
            <a:extLst>
              <a:ext uri="{FF2B5EF4-FFF2-40B4-BE49-F238E27FC236}">
                <a16:creationId xmlns:a16="http://schemas.microsoft.com/office/drawing/2014/main" id="{FBA6C509-2225-4217-BD1A-52795CB8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9" y="3494589"/>
            <a:ext cx="16287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olicja.jpeg">
            <a:extLst>
              <a:ext uri="{FF2B5EF4-FFF2-40B4-BE49-F238E27FC236}">
                <a16:creationId xmlns:a16="http://schemas.microsoft.com/office/drawing/2014/main" id="{E63BACCD-C3D7-4310-9CFA-DB91CCEC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27" y="349458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0AC183B-634D-43C0-B418-8D8E4BD0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2123078"/>
            <a:ext cx="4174343" cy="310664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6305A81-0D27-4BCF-AED0-48A32EA57CF2}"/>
              </a:ext>
            </a:extLst>
          </p:cNvPr>
          <p:cNvSpPr/>
          <p:nvPr/>
        </p:nvSpPr>
        <p:spPr>
          <a:xfrm>
            <a:off x="4162926" y="1460863"/>
            <a:ext cx="6866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ahoma" panose="020B0604030504040204" pitchFamily="34" charset="0"/>
              </a:rPr>
              <a:t>Koordynator kampanii </a:t>
            </a:r>
            <a:endParaRPr lang="pl-PL" dirty="0"/>
          </a:p>
          <a:p>
            <a:r>
              <a:rPr lang="pl-PL" dirty="0">
                <a:latin typeface="tahoma" panose="020B0604030504040204" pitchFamily="34" charset="0"/>
              </a:rPr>
              <a:t>Uniwersytecki Ośrodek Wsparcia i Rozwoju Osobistego</a:t>
            </a:r>
            <a:endParaRPr lang="pl-PL" dirty="0"/>
          </a:p>
          <a:p>
            <a:r>
              <a:rPr lang="pl-PL" b="1" dirty="0">
                <a:latin typeface="tahoma" panose="020B0604030504040204" pitchFamily="34" charset="0"/>
              </a:rPr>
              <a:t>Współorganizator kampanii </a:t>
            </a:r>
            <a:endParaRPr lang="pl-PL" dirty="0"/>
          </a:p>
          <a:p>
            <a:r>
              <a:rPr lang="pl-PL" dirty="0">
                <a:latin typeface="tahoma" panose="020B0604030504040204" pitchFamily="34" charset="0"/>
              </a:rPr>
              <a:t>Pełnomocnik Rektora ds. Bezpieczeństwa: mgr Robert Murawski</a:t>
            </a:r>
            <a:endParaRPr lang="pl-PL" dirty="0"/>
          </a:p>
          <a:p>
            <a:r>
              <a:rPr lang="pl-PL" b="1" dirty="0">
                <a:latin typeface="tahoma" panose="020B0604030504040204" pitchFamily="34" charset="0"/>
              </a:rPr>
              <a:t>Współpraca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543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AE55668-16AE-4BD5-A752-419DE7B18C74}"/>
              </a:ext>
            </a:extLst>
          </p:cNvPr>
          <p:cNvSpPr/>
          <p:nvPr/>
        </p:nvSpPr>
        <p:spPr>
          <a:xfrm>
            <a:off x="344905" y="1661508"/>
            <a:ext cx="11502189" cy="38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1: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Kartony po odczynnikach i szkło odkładane „na chwilę” pod stołem blokują dojście do wyłącznika prądu.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2: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Niezamknięte butelki z substancjami żrącymi pozostawione na wspólnym stole - ryzyko rozlania i kontaktu chemicznego.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3: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Segregatory i teczki na korytarzu przy drzwiach - utrudniają otwieranie drzwi i stanowią przeszkodę ewakuacyjną.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4: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Kabel ładowarki biegnący przez przejście między biurkami - potknięcie i uszkodzony laptop.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5: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Nieposegregowane dokumenty na biurkach - trudność w znalezieniu potrzebnych informacji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stres.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6: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Sprzęt audiowizualny pozostawiony na wózku w przejściu - kolizja z osobą niedowidzącą.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D95B004-3521-4141-8FFE-B7735C263D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8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56926D-4ECF-4052-A846-BD240117A2C3}"/>
              </a:ext>
            </a:extLst>
          </p:cNvPr>
          <p:cNvSpPr/>
          <p:nvPr/>
        </p:nvSpPr>
        <p:spPr>
          <a:xfrm>
            <a:off x="1147011" y="1229648"/>
            <a:ext cx="9192126" cy="146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Stosowanie środków ochrony indywidualnej – ostatnia linia obrony</a:t>
            </a:r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Środki ochrony indywidualnej to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wszelkie elementy odzieży, wyposażenia lub akcesoriów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które mają chronić pracownika przed zagrożeniami, których nie da się wyeliminować w inny sposób.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ostatnia bariera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pomiędzy człowiekiem a zagrożeniem.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2E306E-576E-4C89-8F78-1B64D535EB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924EC45-6407-417F-A9CF-E23E1E27D8E7}"/>
              </a:ext>
            </a:extLst>
          </p:cNvPr>
          <p:cNvSpPr/>
          <p:nvPr/>
        </p:nvSpPr>
        <p:spPr>
          <a:xfrm>
            <a:off x="1147011" y="2879283"/>
            <a:ext cx="9577136" cy="278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l-PL" dirty="0">
                <a:highlight>
                  <a:srgbClr val="00FF00"/>
                </a:highlight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Dobierz odpowiednie środki do rodzaju zagrożenia.</a:t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highlight>
                  <a:srgbClr val="00FF00"/>
                </a:highlight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Utrzymuj środki ochrony w dobrym stanie.</a:t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highlight>
                  <a:srgbClr val="00FF00"/>
                </a:highlight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Używaj zawsze, nie tylko „gdy patrzą”.</a:t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highlight>
                  <a:srgbClr val="00FF00"/>
                </a:highlight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Szanuj sprzęt ochronny.</a:t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highlight>
                  <a:srgbClr val="00FF00"/>
                </a:highlight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Dawaj dobry przykład.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1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7D888E1-D2AE-403C-A69D-F53A651346F2}"/>
              </a:ext>
            </a:extLst>
          </p:cNvPr>
          <p:cNvSpPr/>
          <p:nvPr/>
        </p:nvSpPr>
        <p:spPr>
          <a:xfrm>
            <a:off x="1010653" y="1677965"/>
            <a:ext cx="10090484" cy="377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1: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Pracownik nie założył fartucha, bo „to tylko małe doświadczenie” – plama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kwasu niszczy ubranie i powoduje podrażnienie skóry.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2: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Rękawice jednorazowe używane przez kilka godzin – przepuszczają chemikalia,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prowadzi do uczulenia.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3: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 wykonuje obróbkę metalu bez gogli – odprysk trafia w oko, konieczna interwencja medyczna.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4: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Pracownik nie używa ochronników słuchu przy przekroczeniach bezpiecznego poziomu hałasu – po kilku latach trwałe pogorszenie słuchu.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5: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Prowadzący w laboratorium demonstruje doświadczenie bez okularów – złe wzorce dla studentów.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5BEE830-FBE1-48C0-8F90-2702E7A7A8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6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E1796F2-9259-45D1-900B-A320E8381225}"/>
              </a:ext>
            </a:extLst>
          </p:cNvPr>
          <p:cNvSpPr/>
          <p:nvPr/>
        </p:nvSpPr>
        <p:spPr>
          <a:xfrm>
            <a:off x="946484" y="1034701"/>
            <a:ext cx="102990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Zgłaszanie zagrożeń – fundament bezpieczeństwa</a:t>
            </a:r>
          </a:p>
          <a:p>
            <a:pPr lvl="0" algn="ctr"/>
            <a:r>
              <a:rPr lang="pl-P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Zgłaszanie zagrożeń to świadome działanie pracownika lub studenta, mające na celu 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uniknięcie wypadków i niebezpiecznych sytuacji.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Chodzi o reakcję 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zanim coś się wydarzy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nie dopiero po incydencie.</a:t>
            </a:r>
          </a:p>
          <a:p>
            <a:pPr lvl="0"/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4405031-F352-4D28-9384-32D35A3D8C72}"/>
              </a:ext>
            </a:extLst>
          </p:cNvPr>
          <p:cNvSpPr txBox="1">
            <a:spLocks/>
          </p:cNvSpPr>
          <p:nvPr/>
        </p:nvSpPr>
        <p:spPr>
          <a:xfrm>
            <a:off x="831638" y="3202967"/>
            <a:ext cx="5395426" cy="560270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należy zgłaszać?</a:t>
            </a:r>
            <a:endParaRPr lang="pl-PL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Natychmiastowo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jeśli sytuacja jest pilna (np. wyciek, awaria, pożar).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Zgłoszenie ustne lub pisemne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 przełożonego, kierownika, opiekuna pracowni, prowadzącego zajęcia, administratora obiektu, odpowiednich służb.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Zachowanie precyzji w komunikacji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 się stało, gdzie, kiedy, jakie działania podjęto.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89EB169B-2117-400C-83E0-775BF6355C67}"/>
              </a:ext>
            </a:extLst>
          </p:cNvPr>
          <p:cNvSpPr txBox="1">
            <a:spLocks/>
          </p:cNvSpPr>
          <p:nvPr/>
        </p:nvSpPr>
        <p:spPr>
          <a:xfrm>
            <a:off x="6503703" y="3343977"/>
            <a:ext cx="5310345" cy="4527881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się dzieje po zgłoszeniu?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Przyjmujący zgłoszenie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analizuje zagrożenie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razie potrzeby –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podejmuje działania naprawcze lub prewencyjne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zwrotna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trafia do zgłaszającego (jeśli nie jest anonimowe).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Wnioski są wykorzystywane w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szkoleniach i audytach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006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DE0044A-35F4-427F-8333-A7B33D6C5A76}"/>
              </a:ext>
            </a:extLst>
          </p:cNvPr>
          <p:cNvSpPr/>
          <p:nvPr/>
        </p:nvSpPr>
        <p:spPr>
          <a:xfrm>
            <a:off x="473242" y="1801096"/>
            <a:ext cx="11245516" cy="377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1: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Wentylator w dygestorium działa głośno – nikt tego nie zgłasza. Po tygodniu całkowicie się zatrzymuje, a opary z reakcji chemicznej rozprzestrzeniają się po sali.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2: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Zawór gazowy nie domyka się w pełni, ale prowadzący uznaje, że „tak zawsze działa”.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kolejnym dniu, przy zapaleniu palnika, następuje mały wybuch płomienia.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3: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Luźne gniazdko elektryczne przy biurku – każdy to zauważa, ale nikt nie zgłasza.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kilku dniach dochodzi do zwarcia i zapalenia plastikowej obudowy.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4: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Krzesło z pękniętym oparciem, które „jeszcze wytrzyma” – do momentu, gdy ktoś siada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doznaje urazu pleców.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5: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Drzwi ewakuacyjne otwierają się z trudem – uznaje się, że „tak ma być”.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sytuacji awaryjnej grupa studentów nie jest w stanie ich otworzyć wystarczająco szybko.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ED2F5EC-2A1B-4342-A4E9-16780E478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6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CFA4754-01D5-4C7C-BB05-C8DE4FC91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F51B879-4E48-4EA0-88D1-17D2FFABA32E}"/>
              </a:ext>
            </a:extLst>
          </p:cNvPr>
          <p:cNvSpPr txBox="1">
            <a:spLocks/>
          </p:cNvSpPr>
          <p:nvPr/>
        </p:nvSpPr>
        <p:spPr>
          <a:xfrm>
            <a:off x="1391600" y="1413346"/>
            <a:ext cx="7836177" cy="506882"/>
          </a:xfrm>
          <a:prstGeom prst="rect">
            <a:avLst/>
          </a:prstGeom>
        </p:spPr>
        <p:txBody>
          <a:bodyPr vert="horz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467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EA96D10-3243-4051-9379-030EBACFB1E7}"/>
              </a:ext>
            </a:extLst>
          </p:cNvPr>
          <p:cNvSpPr/>
          <p:nvPr/>
        </p:nvSpPr>
        <p:spPr>
          <a:xfrm>
            <a:off x="1744526" y="2736502"/>
            <a:ext cx="8530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 Spraw Personalnych</a:t>
            </a:r>
          </a:p>
          <a:p>
            <a:pPr lvl="0" algn="ctr"/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Sekcja ds. Bezpieczeństwa i Higieny Pracy oraz Ochrony Przeciwpożarowej – zadania służby bhp</a:t>
            </a:r>
          </a:p>
        </p:txBody>
      </p:sp>
    </p:spTree>
    <p:extLst>
      <p:ext uri="{BB962C8B-B14F-4D97-AF65-F5344CB8AC3E}">
        <p14:creationId xmlns:p14="http://schemas.microsoft.com/office/powerpoint/2010/main" val="337074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CE96176-D82C-4FB6-98C4-09A4B40FB9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1DC27CC-50BB-48AD-AE2F-2245B57AB733}"/>
              </a:ext>
            </a:extLst>
          </p:cNvPr>
          <p:cNvSpPr txBox="1">
            <a:spLocks/>
          </p:cNvSpPr>
          <p:nvPr/>
        </p:nvSpPr>
        <p:spPr>
          <a:xfrm>
            <a:off x="714142" y="1854781"/>
            <a:ext cx="5169621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Kontrola i ocena warunków pracy.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Opracowujemy i realizujemy plany kontroli warunków pracy w poszczególnych jednostkach organizacyjnych, uwzględniając specyfikę stanowisk, występujące zagrożenia oraz spełnienie wymagań przepisów bhp.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Oceniamy organizację pracy pod względem bezpieczeństwa, higieny pracy oraz ergonomii, identyfikując nieprawidłowości techniczne i organizacyjne, które mogą powodować zagrożenia dla zdrowia lub życia pracowników.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Formułujemy zalecenia pokontrolne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nadzorujemy ich realizację, monitorując skuteczność wdrażanych działań korygujących i profilaktycznych.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5901040-B63E-4B1B-8530-647982C5A0BC}"/>
              </a:ext>
            </a:extLst>
          </p:cNvPr>
          <p:cNvSpPr txBox="1">
            <a:spLocks/>
          </p:cNvSpPr>
          <p:nvPr/>
        </p:nvSpPr>
        <p:spPr>
          <a:xfrm>
            <a:off x="6217440" y="1854781"/>
            <a:ext cx="4937655" cy="391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Opracowywanie wewnętrznych przepisów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 instrukcji.</a:t>
            </a:r>
          </a:p>
          <a:p>
            <a:pPr marL="0" lvl="0" indent="0">
              <a:buClr>
                <a:sysClr val="window" lastClr="FFFFFF"/>
              </a:buClr>
              <a:buNone/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Opracowujemy, wdrażamy i aktualizujemy wewnętrzne akty normatywne z zakresu bezpieczeństwa i higieny pracy, w tym zarządzenia, regulaminy, procedury oraz ogólne instrukcje bhp obowiązujące na terenie uczelni.</a:t>
            </a:r>
          </a:p>
          <a:p>
            <a:pPr marL="0" lvl="0" indent="0">
              <a:buClr>
                <a:sysClr val="window" lastClr="FFFFFF"/>
              </a:buClr>
              <a:buNone/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Opiniujemy szczegółowe instrukcje bhp opracowywane przez jednostki organizacyjne, weryfikując ich zgodność z obowiązującymi przepisami, standardami bezpieczeństwa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dobrymi praktykami.</a:t>
            </a:r>
          </a:p>
          <a:p>
            <a:pPr marL="0" lvl="0" indent="0">
              <a:buClr>
                <a:sysClr val="window" lastClr="FFFFFF"/>
              </a:buClr>
              <a:buNone/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Dbamy o jasność i funkcjonalność dokumentacji bhp, tak aby stanowiła realne wsparcie w bezpiecznym wykonywaniu zadań na poszczególnych stanowiskach pracy.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85971D1-C868-4E33-8F06-2ABE5F004624}"/>
              </a:ext>
            </a:extLst>
          </p:cNvPr>
          <p:cNvSpPr txBox="1">
            <a:spLocks/>
          </p:cNvSpPr>
          <p:nvPr/>
        </p:nvSpPr>
        <p:spPr>
          <a:xfrm>
            <a:off x="6096000" y="2115954"/>
            <a:ext cx="4934479" cy="3615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Szkolenia i edukacja bhp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Organizujemy i prowadzimy szkolenia wstępne oraz okresowe z zakresu bezpieczeństwa i higieny pracy oraz ergonomii.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Realizujemy instruktaż ogólny dla nowo zatrudnianych pracowników, a także dla studentów, doktorantów i innych uczestników kształcenia, zapoznając ich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obowiązującymi zasadami i procedurami bezpieczeństwa w środowisku uczelni.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Opracowujemy, aktualizujemy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udostępniamy materiały edukacyjne oraz programy szkoleniowe, w tym szkolenia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formie e-learningu, dostosowane do specyfiki jednostek i stanowisk pracy.</a:t>
            </a:r>
          </a:p>
          <a:p>
            <a:pPr lvl="0">
              <a:buClr>
                <a:sysClr val="window" lastClr="FFFFFF"/>
              </a:buClr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55AB58F-6B8C-49B0-90C4-F494D2B001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9F7A41DE-39C5-4E9F-A86B-4CEE85B0D98F}"/>
              </a:ext>
            </a:extLst>
          </p:cNvPr>
          <p:cNvSpPr txBox="1">
            <a:spLocks/>
          </p:cNvSpPr>
          <p:nvPr/>
        </p:nvSpPr>
        <p:spPr>
          <a:xfrm>
            <a:off x="540406" y="2770488"/>
            <a:ext cx="4934479" cy="253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Analiza i ustalanie przyczyn wypadków przy pracy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Prowadzimy postępowania wyjaśniające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sprawach wypadków przy pracy, wypadków osób uczestniczących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procesie kształcenia oraz innych zdarzeń potencjalnie wypadkowych, ustalając ich okoliczności i przyczyny.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Współpracujemy z osobą poszkodowaną, świadkami zdarzenia oraz przełożonymi,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celu rzetelnego odtworzenia przebiegu zdarzenia i zidentyfikowania czynników, które do niego doprowadziły.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Sporządzamy pełną dokumentację powypadkową, w tym protokoły powypadkowe, karty wypadku oraz analizy przyczyn i wniosków profilaktycznych.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2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8366593F-A626-4B4D-AE5F-F59C5E9F9616}"/>
              </a:ext>
            </a:extLst>
          </p:cNvPr>
          <p:cNvSpPr txBox="1">
            <a:spLocks/>
          </p:cNvSpPr>
          <p:nvPr/>
        </p:nvSpPr>
        <p:spPr>
          <a:xfrm>
            <a:off x="6096000" y="1722818"/>
            <a:ext cx="5278174" cy="469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jednostkami uczelni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Wspieramy kadrę kierowniczą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opracowywaniu, wdrażaniu i aktualizacji wewnętrznych procedur bezpieczeństwa oraz w prawidłowym stosowaniu obowiązujących przepisów i zasad bhp.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Zapewniamy doradztwo oraz interpretację przepisów bhp i ich praktyczne zastosowanie na stanowiskach pracy, we współpracy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jednostkami organizacyjnymi.</a:t>
            </a:r>
          </a:p>
          <a:p>
            <a:pPr lvl="0">
              <a:buClr>
                <a:sysClr val="window" lastClr="FFFFFF"/>
              </a:buClr>
              <a:defRPr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Współuczestniczymy w działaniach mających na celu poprawę bezpieczeństwa pracy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ergonomii w poszczególnych działach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komórkach organizacyjnych.</a:t>
            </a:r>
          </a:p>
          <a:p>
            <a:pPr>
              <a:buClr>
                <a:sysClr val="window" lastClr="FFFFFF"/>
              </a:buClr>
              <a:defRPr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ysClr val="window" lastClr="FFFFFF"/>
              </a:buClr>
              <a:defRPr/>
            </a:pP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958B851-4075-4B15-9088-D9A22E6713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EE5EAD8-156F-4916-AE2E-F0A527C1CB5B}"/>
              </a:ext>
            </a:extLst>
          </p:cNvPr>
          <p:cNvSpPr/>
          <p:nvPr/>
        </p:nvSpPr>
        <p:spPr>
          <a:xfrm>
            <a:off x="613558" y="1003744"/>
            <a:ext cx="5384906" cy="533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Ochrona przeciwpożarowa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Zapewniamy nadzór nad przestrzeganiem zasad ochrony przeciwpożarowej na terenie wszystkich obiektów uczelni.</a:t>
            </a:r>
          </a:p>
          <a:p>
            <a:pPr>
              <a:spcAft>
                <a:spcPts val="0"/>
              </a:spcAft>
            </a:pP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Prowadzimy kontrole stanu zabezpieczeń przeciwpożarowych oraz organizujemy szkolenia ppoż., a także uczestniczymy </a:t>
            </a:r>
            <a:b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ćwiczeniach ewakuacyjnych.</a:t>
            </a:r>
          </a:p>
          <a:p>
            <a:pPr>
              <a:spcAft>
                <a:spcPts val="0"/>
              </a:spcAft>
            </a:pP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Opiniujemy i uzgadniamy instrukcje bezpieczeństwa pożarowego dla obiektów, </a:t>
            </a:r>
            <a:b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także sprawujemy nadzór nad prawidłowym oznakowaniem dróg ewakuacyjnych oraz wyposażeniem budynków w sprzęt gaśniczy </a:t>
            </a:r>
            <a:b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środki ochrony przeciwpożarowej.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DFEB399-8CFB-457A-AD59-544D2CF8DE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D08E6C-FDC8-48DC-BE90-5BA9834637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90650" y="2810933"/>
            <a:ext cx="9410699" cy="1236133"/>
          </a:xfrm>
        </p:spPr>
        <p:txBody>
          <a:bodyPr/>
          <a:lstStyle/>
          <a:p>
            <a:pPr algn="ctr"/>
            <a:r>
              <a:rPr lang="pl-PL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uwagę.</a:t>
            </a:r>
          </a:p>
          <a:p>
            <a:pPr algn="ctr"/>
            <a:endParaRPr lang="pl-PL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0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2546" y="4452234"/>
            <a:ext cx="6341299" cy="1734845"/>
          </a:xfrm>
        </p:spPr>
        <p:txBody>
          <a:bodyPr/>
          <a:lstStyle/>
          <a:p>
            <a:pPr algn="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 Spraw Personalnych</a:t>
            </a:r>
          </a:p>
          <a:p>
            <a:pPr algn="r"/>
            <a:r>
              <a:rPr lang="pl-PL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Sekcja ds. Bhp oraz Ochrony Ppoż. </a:t>
            </a:r>
          </a:p>
          <a:p>
            <a:pPr algn="r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 Arleta Szczepaniak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260" y="2734678"/>
            <a:ext cx="6693476" cy="15324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pracownikiem służby bhp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E20C158-6ABF-4D83-B610-F194173FEB8A}"/>
              </a:ext>
            </a:extLst>
          </p:cNvPr>
          <p:cNvSpPr txBox="1"/>
          <p:nvPr/>
        </p:nvSpPr>
        <p:spPr>
          <a:xfrm>
            <a:off x="445260" y="6002855"/>
            <a:ext cx="235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październik 2025 r.</a:t>
            </a:r>
          </a:p>
        </p:txBody>
      </p:sp>
    </p:spTree>
    <p:extLst>
      <p:ext uri="{BB962C8B-B14F-4D97-AF65-F5344CB8AC3E}">
        <p14:creationId xmlns:p14="http://schemas.microsoft.com/office/powerpoint/2010/main" val="311389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47870D-625C-4637-9D29-081922BA3E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2659" y="2870508"/>
            <a:ext cx="7880408" cy="56250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Bałagan w przestrzeni wspólnej - ciche zagrożenie codzienności. 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E63D0E-3AE0-419E-83A5-A30EAC76BC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8452" y="3478270"/>
            <a:ext cx="7880408" cy="56250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21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Stosowanie środków ochrony </a:t>
            </a:r>
            <a:r>
              <a:rPr lang="pl-PL" sz="213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indywidualnej - </a:t>
            </a:r>
            <a:r>
              <a:rPr lang="pl-PL" sz="21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ostatnia linia obrony.</a:t>
            </a:r>
            <a:endParaRPr lang="pl-PL" sz="213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5FDCD4B-6BAE-42B9-BE4B-E5A0797D1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2659" y="4046957"/>
            <a:ext cx="7880408" cy="56250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5.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Zgłaszanie zagrożeń - fundament bezpieczeństwa.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A808A63-A262-47D2-8A63-04B6EC171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2659" y="4693794"/>
            <a:ext cx="7880408" cy="56250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Zadania służby bhp.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EFAF2581-BA5E-469E-987B-2E9673813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2659" y="2262746"/>
            <a:ext cx="7880408" cy="56250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Rutyna - niebezpieczny autopilot.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833754D-F624-4416-9094-878C30DB5F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32659" y="1700243"/>
            <a:ext cx="7880408" cy="562503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Pośpiech - najczęstsza przyczyna wypadków.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31CAA8-E549-482A-965B-412A204CB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6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CAEB1DCC-B17E-4B09-9965-2A78786079E4}"/>
              </a:ext>
            </a:extLst>
          </p:cNvPr>
          <p:cNvSpPr/>
          <p:nvPr/>
        </p:nvSpPr>
        <p:spPr>
          <a:xfrm>
            <a:off x="613558" y="1259167"/>
            <a:ext cx="11061031" cy="45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Pośpiech – najczęstsza przyczyna wypadków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Mechanizm ryzyka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mózg wybiera skróty myślowe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nie analizuje zagrożeń, tylko działa automatycznie;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spada koncentracja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łatwo o pomyłkę, potknięcie, zderzenie;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zanika komunikacja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przestajemy informować innych o tym, co robimy;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ignorujemy procedury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bo „to tylko na chwilę”.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Pośpiech prowadzi do tego, że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pomijamy etapy, które uznajemy za zbędne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sprawdzenie sprzętu, uporządkowanie przewodów, zamknięcie substancji chemicznych czy przeczytanie instrukcji.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55C69F5-4A2A-4629-AA1B-7D587D36D7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5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6F2AE48-ED1A-44C8-A12C-9C0D80605C4C}"/>
              </a:ext>
            </a:extLst>
          </p:cNvPr>
          <p:cNvSpPr txBox="1">
            <a:spLocks/>
          </p:cNvSpPr>
          <p:nvPr/>
        </p:nvSpPr>
        <p:spPr>
          <a:xfrm>
            <a:off x="1293811" y="1247274"/>
            <a:ext cx="9855452" cy="502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2907EEF-27A6-48D1-9651-480527D2D3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80F9E59-742E-42A9-ADB7-A8FDB5CAE1D9}"/>
              </a:ext>
            </a:extLst>
          </p:cNvPr>
          <p:cNvSpPr/>
          <p:nvPr/>
        </p:nvSpPr>
        <p:spPr>
          <a:xfrm>
            <a:off x="481263" y="1042789"/>
            <a:ext cx="10603832" cy="511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Multitasking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wykonywanie kilku zadań jednocześnie, jest częstą praktyką w pracy, ale stanowi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poważne zagrożenie dla bezpieczeństwa i zdrowia pracowników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Ludzki mózg nie jest w stanie skutecznie koncentrować się na kilku wymagających czynnościach naraz – prowadzi to do spadku uwagi, błędów i wypadków.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multitasking jest niebezpieczny?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Powoduje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rozproszenie uwagi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brak kontroli nad wykonywanymi czynnościami.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Wydłuża czas reakcji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szczególnie groźne przy obsłudze maszyn i pojazdów.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Zwiększa liczbę błędów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ryzyko wypadków przy pracy.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Powoduje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zmęczenie psychiczne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stres i obniża jakość pracy.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Opóźnia realizację zadań – mimo pozornej szybkości.</a:t>
            </a:r>
          </a:p>
        </p:txBody>
      </p:sp>
    </p:spTree>
    <p:extLst>
      <p:ext uri="{BB962C8B-B14F-4D97-AF65-F5344CB8AC3E}">
        <p14:creationId xmlns:p14="http://schemas.microsoft.com/office/powerpoint/2010/main" val="385466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EDD29D-6647-461C-A0E6-F4B73D53A525}"/>
              </a:ext>
            </a:extLst>
          </p:cNvPr>
          <p:cNvSpPr/>
          <p:nvPr/>
        </p:nvSpPr>
        <p:spPr>
          <a:xfrm>
            <a:off x="296779" y="1010918"/>
            <a:ext cx="11895221" cy="562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1: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Prowadzący wchodzi do sali tuż przed zajęciami, w pośpiechu podłącza rzutnik i laptop. Kabel zasilania biegnie przez środek przejścia – po chwili spóźniony student potyka się i przewraca.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2: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Pośpieszne sprzątanie po zajęciach – probówki wrzucane do pojemnika bez kontroli. W efekcie jedna się tłucze, a pracownik sprzątający kaleczy się szkłem.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3: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Spóźniony student wchodzi do sali, biegnie między rzędami, potyka się o plecak innego studenta.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4: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laboratorium studenci w pośpiechu myją szkło, rozchlapując wodę na podłodze, poślizgnięcie na mokrej powierzchni prowadzi do upadku.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 5: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Pracownik techniczny w pośpiechu przenosi ciężki sprzęt przed rozpoczęciem zajęć – nie korzysta 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wózka transportowego, naciąga mięsień.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Przykład 6: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Specjalista chce szybko sięgnąć segregator z górnej półki regału, wykorzystuje do tego fotel komputerowy na kółkach, ryzykując upadek.</a:t>
            </a:r>
            <a:endParaRPr lang="pl-PL" sz="2000" dirty="0">
              <a:latin typeface="Century Gothic" panose="020B0502020202020204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5B614CB-F7CB-4C8C-9BE8-BAF24517F4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4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6C66277-767A-4D5C-87E0-D335B9B7E12D}"/>
              </a:ext>
            </a:extLst>
          </p:cNvPr>
          <p:cNvSpPr/>
          <p:nvPr/>
        </p:nvSpPr>
        <p:spPr>
          <a:xfrm>
            <a:off x="212558" y="1066333"/>
            <a:ext cx="11766883" cy="164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Rutyna - niebezpieczny autopilot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Rutyna to przyzwyczajenie do wykonywania określonych czynności w sposób automatyczny, bez pełnej koncentracji.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jednej strony pozwala nam działać szybciej i sprawniej, ale z drugiej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usypia czujność i ogranicza ostrożność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pewnym czasie przestajemy analizować ryzyko, bo „robimy to od lat” i „nigdy nic się nie stało”. To właśnie w takich momentach najczęściej dochodzi do wypadków.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73D5C84-8560-411C-97D2-27FF6ECB13C6}"/>
              </a:ext>
            </a:extLst>
          </p:cNvPr>
          <p:cNvSpPr/>
          <p:nvPr/>
        </p:nvSpPr>
        <p:spPr>
          <a:xfrm>
            <a:off x="288758" y="2706782"/>
            <a:ext cx="1078831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rutyna przyczynia się do wypadków?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Spadek koncentracji: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Długotrwałe wykonywanie tych samych, powtarzalnych czynności może prowadzić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utraty czujności i zaangażowania, co zwiększa ryzyko popełnienia błędu.</a:t>
            </a:r>
          </a:p>
          <a:p>
            <a:pPr>
              <a:lnSpc>
                <a:spcPct val="150000"/>
              </a:lnSpc>
            </a:pPr>
            <a:r>
              <a:rPr lang="pl-PL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Automatyzacja działań: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Gdy wykonujemy zadania "z zamkniętymi oczami", przestajemy analizować sytuację, bazujemy na przyzwyczajeniu, a nie świadomym działaniu.</a:t>
            </a:r>
          </a:p>
          <a:p>
            <a:pPr>
              <a:lnSpc>
                <a:spcPct val="150000"/>
              </a:lnSpc>
            </a:pPr>
            <a:r>
              <a:rPr lang="pl-PL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Ignorowanie procedur: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Rutyna może prowadzić do bagatelizowania zasad i instrukcji bhp, ponieważ pracownik zakłada, że wszystko wie i wszystko idzie po jego myśli.</a:t>
            </a:r>
          </a:p>
          <a:p>
            <a:pPr>
              <a:lnSpc>
                <a:spcPct val="150000"/>
              </a:lnSpc>
            </a:pPr>
            <a:r>
              <a:rPr lang="pl-PL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Przekonanie o doskonałości: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Doświadczeni pracownicy, którzy wierzą, że doskonale znają swoje miejsce pracy i obowiązki, są bardziej podatni na gubienie się w rutynie.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34E28A5-2C3F-44D5-81EA-7082704DAB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6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A5C521F-99E7-4329-8C4C-4EBF28B15A64}"/>
              </a:ext>
            </a:extLst>
          </p:cNvPr>
          <p:cNvSpPr/>
          <p:nvPr/>
        </p:nvSpPr>
        <p:spPr>
          <a:xfrm>
            <a:off x="417095" y="1379620"/>
            <a:ext cx="113578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1: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Pracownik, który codziennie przygotowuje próbki chemiczne, zaczyna robić to bez okularów ochronnych, bo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 tylko chwilka”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Wystarczy jedna przypadkowa kropla substancji, by doszło do poparzenia lub utraty wzroku.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2: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Pracownik administracji włącza drukarkę, stojącą pod biurkiem, bo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„zawsze się udaje”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tym razem zahacza głową o blat.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3: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Kierowca, który codziennie pokonuje tę samą trasę, przestał w pełni koncentrować się na jeździe.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 zmiany organizacji ruchu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zareagował zbyt późno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wjeżdżając w wygrodzony pas remontowy.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4: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Wykładowca używa przedłużacza z uszkodzonym kablem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„działa, więc jest dobrze”.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Efekt: spięcie elektryczne w trakcie zajęć.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5: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sprzątająca nie wystawia znaku „mokra podłoga”, bo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„wszyscy wiedzą, że myję codziennie o tej porze”.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Niestety, student  przewraca się w wyniku poślizgnięcia.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6: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Konserwator, który od lat pracuje na drabinie, wchodzi bez sprawdzenia stabilności, bo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„zawsze jest dobrze”.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 razem noga drabiny stoi na kablu – upadek i złamana noga.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16A4B45-524B-4616-A453-D337E89326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B181A8F-E539-46FE-ADF6-F9DFAF2438D8}"/>
              </a:ext>
            </a:extLst>
          </p:cNvPr>
          <p:cNvSpPr/>
          <p:nvPr/>
        </p:nvSpPr>
        <p:spPr>
          <a:xfrm>
            <a:off x="846221" y="1004682"/>
            <a:ext cx="10808368" cy="523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Bałagan w przestrzeni wspólnej – ciche zagrożenie codzienności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Bałagan w przestrzeni wspólnej to nie tylko kwestia estetyki - to realne zagrożenie bezpieczeństwa.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Dotyczy wszystkich miejsc, z których korzysta wiele osób: korytarzy, laboratoriów,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dydaktycznych, biur, socjalnych zapleczy, magazynów czy klatek schodowych.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Zasada czystego stanowiska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 zakończeniu zajęć lub dnia pracy zostaw przestrzeń gotową do użycia przez kolejną osobę.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Oznacz miejsca przechowywania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podpisane półki, szafki, pojemniki.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Regularne przeglądy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kontrola dróg ewakuacyjnych i pomieszczeń wspólnych.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Natychmiastowa reakcja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widzisz bałagan? Usuń lub zgłoś.</a:t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Współodpowiedzialność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każdy użytkownik przestrzeni odpowiada za jej stan.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Często słyszymy: </a:t>
            </a:r>
            <a:r>
              <a:rPr lang="pl-PL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chwilę to zabiorę”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„Tylko na moment odłożyłem”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„Nie ma gdzie postawić”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 Ja muszę mieć wszystką pod ręką”</a:t>
            </a: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i właśnie ten „moment” bywa początkiem wypadku.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226780D-CF51-44AE-834E-ACB89BC779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3558" y="150845"/>
            <a:ext cx="7836177" cy="50688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„Czuj się bezpiecznie w pracy”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pracownikiem służby bhp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kampanii „Czuj się bezpiecznie”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4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UMK-prezentacja-PL-16na9</Template>
  <TotalTime>1079</TotalTime>
  <Words>1387</Words>
  <Application>Microsoft Office PowerPoint</Application>
  <PresentationFormat>Panoramiczny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Century Gothic</vt:lpstr>
      <vt:lpstr>Segoe UI Emoji</vt:lpstr>
      <vt:lpstr>tahoma</vt:lpstr>
      <vt:lpstr>Times New Roman</vt:lpstr>
      <vt:lpstr>Wingdings</vt:lpstr>
      <vt:lpstr>Wingdings 3</vt:lpstr>
      <vt:lpstr>Office Theme</vt:lpstr>
      <vt:lpstr>Prezentacja programu PowerPoint</vt:lpstr>
      <vt:lpstr>„Czuj się bezpiecznie w pracy” – webinar z pracownikiem służby bhp w ramach kampanii „Czuj się bezpiecznie”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Arleta Szczepaniak (arleta)</dc:creator>
  <cp:lastModifiedBy>Arleta Szczepaniak (arleta)</cp:lastModifiedBy>
  <cp:revision>145</cp:revision>
  <cp:lastPrinted>2025-10-23T05:11:18Z</cp:lastPrinted>
  <dcterms:created xsi:type="dcterms:W3CDTF">2025-10-08T10:52:11Z</dcterms:created>
  <dcterms:modified xsi:type="dcterms:W3CDTF">2025-10-28T11:50:06Z</dcterms:modified>
</cp:coreProperties>
</file>